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33"/>
  </p:notesMasterIdLst>
  <p:handoutMasterIdLst>
    <p:handoutMasterId r:id="rId34"/>
  </p:handoutMasterIdLst>
  <p:sldIdLst>
    <p:sldId id="355" r:id="rId2"/>
    <p:sldId id="356" r:id="rId3"/>
    <p:sldId id="372" r:id="rId4"/>
    <p:sldId id="373" r:id="rId5"/>
    <p:sldId id="377" r:id="rId6"/>
    <p:sldId id="374" r:id="rId7"/>
    <p:sldId id="383" r:id="rId8"/>
    <p:sldId id="378" r:id="rId9"/>
    <p:sldId id="379" r:id="rId10"/>
    <p:sldId id="380" r:id="rId11"/>
    <p:sldId id="381" r:id="rId12"/>
    <p:sldId id="382" r:id="rId13"/>
    <p:sldId id="384" r:id="rId14"/>
    <p:sldId id="385" r:id="rId15"/>
    <p:sldId id="386" r:id="rId16"/>
    <p:sldId id="375" r:id="rId17"/>
    <p:sldId id="391" r:id="rId18"/>
    <p:sldId id="387" r:id="rId19"/>
    <p:sldId id="392" r:id="rId20"/>
    <p:sldId id="388" r:id="rId21"/>
    <p:sldId id="389" r:id="rId22"/>
    <p:sldId id="390" r:id="rId23"/>
    <p:sldId id="393" r:id="rId24"/>
    <p:sldId id="394" r:id="rId25"/>
    <p:sldId id="395" r:id="rId26"/>
    <p:sldId id="396" r:id="rId27"/>
    <p:sldId id="397" r:id="rId28"/>
    <p:sldId id="398" r:id="rId29"/>
    <p:sldId id="399" r:id="rId30"/>
    <p:sldId id="400" r:id="rId31"/>
    <p:sldId id="371" r:id="rId32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1F3"/>
    <a:srgbClr val="68217A"/>
    <a:srgbClr val="F2F2F2"/>
    <a:srgbClr val="004568"/>
    <a:srgbClr val="00B0F0"/>
    <a:srgbClr val="0074AF"/>
    <a:srgbClr val="D9D9D9"/>
    <a:srgbClr val="FCCDB6"/>
    <a:srgbClr val="6EAA2E"/>
    <a:srgbClr val="008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6186" autoAdjust="0"/>
  </p:normalViewPr>
  <p:slideViewPr>
    <p:cSldViewPr snapToGrid="0">
      <p:cViewPr varScale="1">
        <p:scale>
          <a:sx n="78" d="100"/>
          <a:sy n="78" d="100"/>
        </p:scale>
        <p:origin x="126" y="19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 snapToGrid="0">
      <p:cViewPr varScale="1">
        <p:scale>
          <a:sx n="130" d="100"/>
          <a:sy n="130" d="100"/>
        </p:scale>
        <p:origin x="1374" y="1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10/3/2020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10/3/2020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77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1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61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">
            <a:extLst>
              <a:ext uri="{FF2B5EF4-FFF2-40B4-BE49-F238E27FC236}">
                <a16:creationId xmlns:a16="http://schemas.microsoft.com/office/drawing/2014/main" id="{872DC723-E64A-4125-9B1C-69454D939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2806"/>
            <a:ext cx="10153227" cy="1939114"/>
          </a:xfrm>
          <a:prstGeom prst="rect">
            <a:avLst/>
          </a:prstGeom>
        </p:spPr>
        <p:txBody>
          <a:bodyPr lIns="548640" anchor="t" anchorCtr="0">
            <a:normAutofit/>
          </a:bodyPr>
          <a:lstStyle>
            <a:lvl1pPr algn="l">
              <a:defRPr sz="54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851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5AA510F-6D56-4801-9032-D5819119D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01" y="1908385"/>
            <a:ext cx="10954597" cy="130725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4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6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7583E2-3F9B-4D01-B386-57885A56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>
              <a:defRPr sz="4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4A6391-DC6F-4CF3-A777-3677430907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1828799"/>
            <a:ext cx="10515600" cy="4352544"/>
          </a:xfrm>
          <a:prstGeom prst="rect">
            <a:avLst/>
          </a:prstGeom>
        </p:spPr>
        <p:txBody>
          <a:bodyPr tIns="45720" bIns="45720">
            <a:normAutofit/>
          </a:bodyPr>
          <a:lstStyle>
            <a:lvl1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atin typeface="+mn-lt"/>
              </a:defRPr>
            </a:lvl1pPr>
            <a:lvl2pPr marL="685800" indent="-228600"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  <a:latin typeface="+mn-lt"/>
              </a:defRPr>
            </a:lvl2pPr>
            <a:lvl3pPr marL="1143000" indent="-22860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b="0">
                <a:solidFill>
                  <a:schemeClr val="tx1"/>
                </a:solidFill>
                <a:latin typeface="+mn-lt"/>
              </a:defRPr>
            </a:lvl3pPr>
            <a:lvl4pPr marL="1600200" indent="-228600"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4pPr>
            <a:lvl5pPr marL="2057400" indent="-228600">
              <a:spcAft>
                <a:spcPts val="0"/>
              </a:spcAft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5372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322036-72BB-4B6F-B9CD-BF6EBFA4794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0971E-2C05-4DFF-BF9C-4BF2EDADE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2853" y="3793067"/>
            <a:ext cx="10954597" cy="1307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1775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322036-72BB-4B6F-B9CD-BF6EBFA4794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0971E-2C05-4DFF-BF9C-4BF2EDADE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53" y="3793067"/>
            <a:ext cx="10954597" cy="1307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0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050758"/>
          </a:xfrm>
          <a:prstGeom prst="rect">
            <a:avLst/>
          </a:prstGeom>
          <a:solidFill>
            <a:srgbClr val="68217A"/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1DF37-A75B-4E6B-92EC-63887FBF68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73079"/>
            <a:ext cx="12192000" cy="56849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5437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65ADB309-3D2E-4CAE-8F55-1CFAD180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0F22FEB-C6DC-4388-908E-AFCB1812E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179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2" r:id="rId2"/>
    <p:sldLayoutId id="2147483682" r:id="rId3"/>
    <p:sldLayoutId id="2147483683" r:id="rId4"/>
    <p:sldLayoutId id="2147483679" r:id="rId5"/>
    <p:sldLayoutId id="2147483677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0579100" algn="l"/>
        </a:tabLst>
        <a:defRPr lang="en-US" sz="4400" b="1" i="0" kern="1200" spc="160" baseline="0" dirty="0">
          <a:gradFill>
            <a:gsLst>
              <a:gs pos="0">
                <a:srgbClr val="68217A"/>
              </a:gs>
              <a:gs pos="0">
                <a:srgbClr val="68217A"/>
              </a:gs>
            </a:gsLst>
            <a:lin ang="5400000" scaled="1"/>
          </a:gra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DBB6-7D5F-45C2-B0B8-14DA527D9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2805"/>
            <a:ext cx="12192000" cy="5199529"/>
          </a:xfrm>
        </p:spPr>
        <p:txBody>
          <a:bodyPr lIns="548640" anchor="ctr">
            <a:normAutofit/>
          </a:bodyPr>
          <a:lstStyle/>
          <a:p>
            <a:pPr algn="ctr"/>
            <a:r>
              <a:rPr lang="en-US" b="1" dirty="0"/>
              <a:t>.NET Bootcamp</a:t>
            </a:r>
          </a:p>
        </p:txBody>
      </p:sp>
    </p:spTree>
    <p:extLst>
      <p:ext uri="{BB962C8B-B14F-4D97-AF65-F5344CB8AC3E}">
        <p14:creationId xmlns:p14="http://schemas.microsoft.com/office/powerpoint/2010/main" val="125313698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25153-9E05-4332-A645-A38DC44EE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70739-9219-4EC7-9F7C-7AAF0FDC3F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An agile framework</a:t>
            </a:r>
          </a:p>
          <a:p>
            <a:r>
              <a:rPr lang="en-US" dirty="0"/>
              <a:t>Term borrowed from rugby (scrum is a formation of players)</a:t>
            </a:r>
          </a:p>
          <a:p>
            <a:r>
              <a:rPr lang="en-US" dirty="0"/>
              <a:t>Lightweight, iterative, and incremental process</a:t>
            </a:r>
          </a:p>
        </p:txBody>
      </p:sp>
    </p:spTree>
    <p:extLst>
      <p:ext uri="{BB962C8B-B14F-4D97-AF65-F5344CB8AC3E}">
        <p14:creationId xmlns:p14="http://schemas.microsoft.com/office/powerpoint/2010/main" val="348845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25153-9E05-4332-A645-A38DC44EE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70739-9219-4EC7-9F7C-7AAF0FDC3F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Product owner</a:t>
            </a:r>
          </a:p>
          <a:p>
            <a:pPr lvl="1"/>
            <a:r>
              <a:rPr lang="en-US" dirty="0"/>
              <a:t>Responsible for representing product stakeholders/customer</a:t>
            </a:r>
          </a:p>
          <a:p>
            <a:r>
              <a:rPr lang="en-US" dirty="0"/>
              <a:t>Development team</a:t>
            </a:r>
          </a:p>
          <a:p>
            <a:pPr lvl="1"/>
            <a:r>
              <a:rPr lang="en-US" dirty="0"/>
              <a:t>3-9 team members (2-pizza rule)</a:t>
            </a:r>
          </a:p>
          <a:p>
            <a:r>
              <a:rPr lang="en-US" dirty="0"/>
              <a:t>Scrum Master</a:t>
            </a:r>
          </a:p>
          <a:p>
            <a:pPr lvl="1"/>
            <a:r>
              <a:rPr lang="en-US" dirty="0"/>
              <a:t>Acts as a bugger between the team and any distracting influences</a:t>
            </a:r>
          </a:p>
          <a:p>
            <a:pPr lvl="1"/>
            <a:r>
              <a:rPr lang="en-US" dirty="0"/>
              <a:t>Ensures framework is followed</a:t>
            </a:r>
          </a:p>
        </p:txBody>
      </p:sp>
    </p:spTree>
    <p:extLst>
      <p:ext uri="{BB962C8B-B14F-4D97-AF65-F5344CB8AC3E}">
        <p14:creationId xmlns:p14="http://schemas.microsoft.com/office/powerpoint/2010/main" val="1372156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25153-9E05-4332-A645-A38DC44EE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70739-9219-4EC7-9F7C-7AAF0FDC3F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Product Backlog</a:t>
            </a:r>
          </a:p>
          <a:p>
            <a:pPr lvl="1"/>
            <a:r>
              <a:rPr lang="en-US" dirty="0"/>
              <a:t>Breakdown of the work to be done usually in a user story/use case and maintained by product owner</a:t>
            </a:r>
          </a:p>
          <a:p>
            <a:r>
              <a:rPr lang="en-US" dirty="0"/>
              <a:t>Sprints</a:t>
            </a:r>
          </a:p>
          <a:p>
            <a:pPr lvl="1"/>
            <a:r>
              <a:rPr lang="en-US" dirty="0"/>
              <a:t>Usually 2 week timeboxed effort for development kicked off by spring planning</a:t>
            </a:r>
          </a:p>
          <a:p>
            <a:r>
              <a:rPr lang="en-US" dirty="0"/>
              <a:t>Daily scrum</a:t>
            </a:r>
          </a:p>
          <a:p>
            <a:pPr lvl="1"/>
            <a:r>
              <a:rPr lang="en-US" dirty="0"/>
              <a:t>A daily stand-up meeting timeboxed to 15 minutes to discuss what each developer contributed yesterday, what they’re working on today, and any impediments</a:t>
            </a:r>
          </a:p>
          <a:p>
            <a:r>
              <a:rPr lang="en-US" dirty="0"/>
              <a:t>Sprint Review</a:t>
            </a:r>
          </a:p>
          <a:p>
            <a:pPr lvl="1"/>
            <a:r>
              <a:rPr lang="en-US" dirty="0"/>
              <a:t>End of sprint to review work completed/not completed, present work to stakeholders, and collaborate with stakeholders on what to work on next</a:t>
            </a:r>
          </a:p>
        </p:txBody>
      </p:sp>
    </p:spTree>
    <p:extLst>
      <p:ext uri="{BB962C8B-B14F-4D97-AF65-F5344CB8AC3E}">
        <p14:creationId xmlns:p14="http://schemas.microsoft.com/office/powerpoint/2010/main" val="3426044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28F09-3A15-4FAF-BABD-8458362B8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Kanban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FD76B-C6CC-46D7-A437-40FC5ADF09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Lean method to manage and improve work</a:t>
            </a:r>
          </a:p>
          <a:p>
            <a:r>
              <a:rPr lang="en-US" dirty="0"/>
              <a:t>No predefined roles</a:t>
            </a:r>
          </a:p>
          <a:p>
            <a:r>
              <a:rPr lang="en-US" dirty="0"/>
              <a:t>Work is continuously delivered on as-needed basis based on due dates from business</a:t>
            </a:r>
          </a:p>
          <a:p>
            <a:r>
              <a:rPr lang="en-US" dirty="0"/>
              <a:t>Team members “pull” a new task from backlog once another task is finished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39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28F09-3A15-4FAF-BABD-8458362B8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Kanban Board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69B19C4-12E7-4A3D-9AA8-8A43E430AB0E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523490164"/>
              </p:ext>
            </p:extLst>
          </p:nvPr>
        </p:nvGraphicFramePr>
        <p:xfrm>
          <a:off x="838199" y="1828799"/>
          <a:ext cx="10515600" cy="4287795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81295858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6590480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4299844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876230490"/>
                    </a:ext>
                  </a:extLst>
                </a:gridCol>
              </a:tblGrid>
              <a:tr h="7543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 Do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 Progress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6123094"/>
                  </a:ext>
                </a:extLst>
              </a:tr>
              <a:tr h="353345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Task 1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Task 4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Task 5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Task 7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Task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Task 2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Task 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Task 3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Task 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Task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791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737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BEDAC-4E4B-4579-9F21-5EDFCAEF9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41428-4C05-478C-ACD4-3513F5F00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4292E"/>
                </a:solidFill>
                <a:effectLst/>
              </a:rPr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2713233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BEDAC-4E4B-4579-9F21-5EDFCAEF9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41428-4C05-478C-ACD4-3513F5F00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4292E"/>
                </a:solidFill>
                <a:effectLst/>
              </a:rPr>
              <a:t>Before you start coding, you need to gather the requirements:</a:t>
            </a:r>
          </a:p>
          <a:p>
            <a:pPr lvl="1"/>
            <a:r>
              <a:rPr lang="en-US" b="0" i="0" dirty="0">
                <a:solidFill>
                  <a:srgbClr val="24292E"/>
                </a:solidFill>
                <a:effectLst/>
              </a:rPr>
              <a:t>What is the purpose of the application?</a:t>
            </a:r>
          </a:p>
          <a:p>
            <a:pPr lvl="1"/>
            <a:r>
              <a:rPr lang="en-US" b="0" i="0" dirty="0">
                <a:solidFill>
                  <a:srgbClr val="24292E"/>
                </a:solidFill>
                <a:effectLst/>
              </a:rPr>
              <a:t>Who will be the users?</a:t>
            </a:r>
          </a:p>
          <a:p>
            <a:pPr lvl="1"/>
            <a:r>
              <a:rPr lang="en-US" b="0" i="0" dirty="0">
                <a:solidFill>
                  <a:srgbClr val="24292E"/>
                </a:solidFill>
                <a:effectLst/>
              </a:rPr>
              <a:t>What user interactions are your allowing?</a:t>
            </a:r>
          </a:p>
          <a:p>
            <a:pPr lvl="1"/>
            <a:r>
              <a:rPr lang="en-US" b="0" i="0" dirty="0">
                <a:solidFill>
                  <a:srgbClr val="24292E"/>
                </a:solidFill>
                <a:effectLst/>
              </a:rPr>
              <a:t>Who can perform what actions?</a:t>
            </a:r>
          </a:p>
          <a:p>
            <a:pPr lvl="1"/>
            <a:r>
              <a:rPr lang="en-US" b="0" i="0" dirty="0">
                <a:solidFill>
                  <a:srgbClr val="24292E"/>
                </a:solidFill>
                <a:effectLst/>
              </a:rPr>
              <a:t>What data do I need to store?</a:t>
            </a:r>
          </a:p>
        </p:txBody>
      </p:sp>
    </p:spTree>
    <p:extLst>
      <p:ext uri="{BB962C8B-B14F-4D97-AF65-F5344CB8AC3E}">
        <p14:creationId xmlns:p14="http://schemas.microsoft.com/office/powerpoint/2010/main" val="3440983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66AE-18C2-4DB8-B42C-85E64C568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Requirements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EBF4-1E49-4A99-8D5D-C8F9216D40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Lays out functional and non-functional requirements</a:t>
            </a:r>
          </a:p>
          <a:p>
            <a:r>
              <a:rPr lang="en-US" dirty="0"/>
              <a:t>Very detailed document (use cases, UML, sequence diagrams, ERD,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4857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46AB-6E5B-4DF5-A403-B6D7E729A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31ECE-61E2-4489-BDF1-66B8FF99F35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User Story is a structure for documenting how the user does their work</a:t>
            </a:r>
          </a:p>
          <a:p>
            <a:r>
              <a:rPr lang="en-US" dirty="0"/>
              <a:t>Each user story is written from the perspective of the end user</a:t>
            </a:r>
          </a:p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As a &lt;role&gt; I want &lt;capability&gt;, so that &lt;receive benefit&gt;</a:t>
            </a:r>
          </a:p>
          <a:p>
            <a:r>
              <a:rPr lang="en-US" dirty="0"/>
              <a:t>Often will need to break user stories up into smaller tasks for Kanban</a:t>
            </a:r>
          </a:p>
        </p:txBody>
      </p:sp>
    </p:spTree>
    <p:extLst>
      <p:ext uri="{BB962C8B-B14F-4D97-AF65-F5344CB8AC3E}">
        <p14:creationId xmlns:p14="http://schemas.microsoft.com/office/powerpoint/2010/main" val="1352314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A7631-3E6D-4657-BBEA-1AEDA907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Ecommerce Example of User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4F233-961D-4341-AE18-973C3B9CEA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Seller</a:t>
            </a:r>
          </a:p>
          <a:p>
            <a:pPr lvl="1"/>
            <a:r>
              <a:rPr lang="en-US" dirty="0"/>
              <a:t>can request account</a:t>
            </a:r>
          </a:p>
          <a:p>
            <a:pPr lvl="1"/>
            <a:r>
              <a:rPr lang="en-US" dirty="0"/>
              <a:t>can post products</a:t>
            </a:r>
          </a:p>
          <a:p>
            <a:pPr lvl="1"/>
            <a:r>
              <a:rPr lang="en-US" dirty="0"/>
              <a:t>gets paid for purchases</a:t>
            </a:r>
          </a:p>
          <a:p>
            <a:r>
              <a:rPr lang="en-US" dirty="0"/>
              <a:t>Buyer</a:t>
            </a:r>
          </a:p>
          <a:p>
            <a:pPr lvl="1"/>
            <a:r>
              <a:rPr lang="en-US" dirty="0"/>
              <a:t>can sign up for an account</a:t>
            </a:r>
          </a:p>
          <a:p>
            <a:pPr lvl="1"/>
            <a:r>
              <a:rPr lang="en-US" dirty="0"/>
              <a:t>can browse all products</a:t>
            </a:r>
          </a:p>
          <a:p>
            <a:pPr lvl="1"/>
            <a:r>
              <a:rPr lang="en-US" dirty="0"/>
              <a:t>can purchase products</a:t>
            </a:r>
          </a:p>
          <a:p>
            <a:r>
              <a:rPr lang="en-US" dirty="0"/>
              <a:t>Admin</a:t>
            </a:r>
          </a:p>
          <a:p>
            <a:pPr lvl="1"/>
            <a:r>
              <a:rPr lang="en-US" dirty="0"/>
              <a:t>can remove sellers or buyers</a:t>
            </a:r>
          </a:p>
        </p:txBody>
      </p:sp>
    </p:spTree>
    <p:extLst>
      <p:ext uri="{BB962C8B-B14F-4D97-AF65-F5344CB8AC3E}">
        <p14:creationId xmlns:p14="http://schemas.microsoft.com/office/powerpoint/2010/main" val="1557577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527C-A3EC-4D22-8DB0-E52C158C7C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b="1" dirty="0">
                <a:latin typeface="+mn-lt"/>
                <a:cs typeface="Segoe UI" panose="020B0502040204020203" pitchFamily="34" charset="0"/>
              </a:rPr>
              <a:t>Overview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F1E5D-01B2-44B0-9B08-8ABE617D34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Review UI mockups</a:t>
            </a:r>
          </a:p>
          <a:p>
            <a:r>
              <a:rPr lang="en-US" dirty="0"/>
              <a:t>Fundamentals of software development</a:t>
            </a:r>
          </a:p>
          <a:p>
            <a:r>
              <a:rPr lang="en-US" dirty="0"/>
              <a:t>The software development lifecycle</a:t>
            </a:r>
          </a:p>
          <a:p>
            <a:r>
              <a:rPr lang="en-US" dirty="0"/>
              <a:t>Full stack web applications</a:t>
            </a:r>
          </a:p>
          <a:p>
            <a:r>
              <a:rPr lang="en-US" dirty="0"/>
              <a:t>For next class</a:t>
            </a:r>
          </a:p>
        </p:txBody>
      </p:sp>
    </p:spTree>
    <p:extLst>
      <p:ext uri="{BB962C8B-B14F-4D97-AF65-F5344CB8AC3E}">
        <p14:creationId xmlns:p14="http://schemas.microsoft.com/office/powerpoint/2010/main" val="3323918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BEDAC-4E4B-4579-9F21-5EDFCAEF9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41428-4C05-478C-ACD4-3513F5F00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4292E"/>
                </a:solidFill>
                <a:effectLst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900188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BEDAC-4E4B-4579-9F21-5EDFCAEF9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41428-4C05-478C-ACD4-3513F5F00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24292E"/>
                </a:solidFill>
              </a:rPr>
              <a:t>Client-server</a:t>
            </a:r>
          </a:p>
          <a:p>
            <a:pPr lvl="1"/>
            <a:r>
              <a:rPr lang="en-US" dirty="0">
                <a:solidFill>
                  <a:srgbClr val="24292E"/>
                </a:solidFill>
              </a:rPr>
              <a:t>Server provides services to one or more clients</a:t>
            </a:r>
          </a:p>
          <a:p>
            <a:pPr lvl="1"/>
            <a:r>
              <a:rPr lang="en-US" dirty="0">
                <a:solidFill>
                  <a:srgbClr val="24292E"/>
                </a:solidFill>
              </a:rPr>
              <a:t>Clients request services from the server</a:t>
            </a:r>
          </a:p>
          <a:p>
            <a:pPr algn="l"/>
            <a:r>
              <a:rPr lang="en-US" dirty="0">
                <a:solidFill>
                  <a:srgbClr val="24292E"/>
                </a:solidFill>
              </a:rPr>
              <a:t>3-tier/n-tier/layered architecture</a:t>
            </a:r>
          </a:p>
          <a:p>
            <a:pPr lvl="1"/>
            <a:r>
              <a:rPr lang="en-US" b="0" i="0" dirty="0">
                <a:solidFill>
                  <a:srgbClr val="24292E"/>
                </a:solidFill>
                <a:effectLst/>
              </a:rPr>
              <a:t>A client-server architecture in which the presentation, the business logic, and data management are logically separate processes</a:t>
            </a:r>
          </a:p>
        </p:txBody>
      </p:sp>
    </p:spTree>
    <p:extLst>
      <p:ext uri="{BB962C8B-B14F-4D97-AF65-F5344CB8AC3E}">
        <p14:creationId xmlns:p14="http://schemas.microsoft.com/office/powerpoint/2010/main" val="280172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1C9F0-6A9F-47A5-A1F8-606310C3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3-Tier Architecture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8A45AEB-4FCB-4352-8948-BB25CD9B09D9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97" y="1828800"/>
            <a:ext cx="4870405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426F30-20AB-450E-B156-D9753883E41E}"/>
              </a:ext>
            </a:extLst>
          </p:cNvPr>
          <p:cNvSpPr txBox="1"/>
          <p:nvPr/>
        </p:nvSpPr>
        <p:spPr>
          <a:xfrm>
            <a:off x="637133" y="6323598"/>
            <a:ext cx="10917732" cy="338554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l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https://en.wikipedia.org/wiki/Multitier_architecture#/media/File:Overview_of_a_three-tier_application_vectorVersion.svg</a:t>
            </a:r>
          </a:p>
        </p:txBody>
      </p:sp>
    </p:spTree>
    <p:extLst>
      <p:ext uri="{BB962C8B-B14F-4D97-AF65-F5344CB8AC3E}">
        <p14:creationId xmlns:p14="http://schemas.microsoft.com/office/powerpoint/2010/main" val="3329751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F4A1-C21C-462D-9143-663F9CDC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BCEDC-33DE-4DA3-BA3A-D91791D74F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What data do you care about?</a:t>
            </a:r>
          </a:p>
          <a:p>
            <a:r>
              <a:rPr lang="en-US" dirty="0"/>
              <a:t>At the minimum, what data should we save of the data our users entered</a:t>
            </a:r>
          </a:p>
          <a:p>
            <a:r>
              <a:rPr lang="en-US" dirty="0"/>
              <a:t>Is there more data?</a:t>
            </a:r>
          </a:p>
          <a:p>
            <a:r>
              <a:rPr lang="en-US" dirty="0"/>
              <a:t>We’ll dive deeper into data modeling and databases in later classes</a:t>
            </a:r>
          </a:p>
        </p:txBody>
      </p:sp>
    </p:spTree>
    <p:extLst>
      <p:ext uri="{BB962C8B-B14F-4D97-AF65-F5344CB8AC3E}">
        <p14:creationId xmlns:p14="http://schemas.microsoft.com/office/powerpoint/2010/main" val="3853404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BEDAC-4E4B-4579-9F21-5EDFCAEF9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41428-4C05-478C-ACD4-3513F5F00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24292E"/>
                </a:solidFill>
              </a:rPr>
              <a:t>Testing</a:t>
            </a:r>
          </a:p>
          <a:p>
            <a:pPr algn="l"/>
            <a:r>
              <a:rPr lang="en-US" b="0" i="0" dirty="0">
                <a:solidFill>
                  <a:srgbClr val="24292E"/>
                </a:solidFill>
                <a:effectLst/>
              </a:rPr>
              <a:t>We’ll discuss this later </a:t>
            </a:r>
            <a:r>
              <a:rPr lang="en-US" dirty="0">
                <a:solidFill>
                  <a:srgbClr val="24292E"/>
                </a:solidFill>
              </a:rPr>
              <a:t>during our testing/code review class</a:t>
            </a:r>
            <a:endParaRPr lang="en-US" b="0" i="0" dirty="0">
              <a:solidFill>
                <a:srgbClr val="24292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29200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BEDAC-4E4B-4579-9F21-5EDFCAEF9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41428-4C05-478C-ACD4-3513F5F00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24292E"/>
                </a:solidFill>
              </a:rPr>
              <a:t>Deploying</a:t>
            </a:r>
          </a:p>
          <a:p>
            <a:pPr algn="l"/>
            <a:r>
              <a:rPr lang="en-US" b="0" i="0" dirty="0">
                <a:solidFill>
                  <a:srgbClr val="24292E"/>
                </a:solidFill>
                <a:effectLst/>
              </a:rPr>
              <a:t>We’ll discuss this later </a:t>
            </a:r>
            <a:r>
              <a:rPr lang="en-US" dirty="0">
                <a:solidFill>
                  <a:srgbClr val="24292E"/>
                </a:solidFill>
              </a:rPr>
              <a:t>during our Azure/cloud class</a:t>
            </a:r>
            <a:endParaRPr lang="en-US" b="0" i="0" dirty="0">
              <a:solidFill>
                <a:srgbClr val="24292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01479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BEDAC-4E4B-4579-9F21-5EDFCAEF9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41428-4C05-478C-ACD4-3513F5F00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24292E"/>
                </a:solidFill>
              </a:rPr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1705532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BEDAC-4E4B-4579-9F21-5EDFCAEF9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Fullstack</a:t>
            </a:r>
            <a:r>
              <a:rPr lang="en-US" dirty="0"/>
              <a:t> Web Applications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1AEF8D-4C1B-4141-B463-35EDAB983EA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481714" y="2352881"/>
            <a:ext cx="9228571" cy="3304762"/>
          </a:xfrm>
        </p:spPr>
      </p:pic>
    </p:spTree>
    <p:extLst>
      <p:ext uri="{BB962C8B-B14F-4D97-AF65-F5344CB8AC3E}">
        <p14:creationId xmlns:p14="http://schemas.microsoft.com/office/powerpoint/2010/main" val="1875858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FCC8-6667-4F0A-97A5-E9950DD5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F10C2-452B-4564-A902-993F01F0D6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Controls what the user sees and interacts with</a:t>
            </a:r>
          </a:p>
          <a:p>
            <a:r>
              <a:rPr lang="en-US" dirty="0"/>
              <a:t>Calls the backend to send and receive data</a:t>
            </a:r>
          </a:p>
          <a:p>
            <a:r>
              <a:rPr lang="en-US" dirty="0"/>
              <a:t>Frontend technologies:</a:t>
            </a:r>
          </a:p>
          <a:p>
            <a:pPr lvl="1"/>
            <a:r>
              <a:rPr lang="en-US" dirty="0"/>
              <a:t>HTML, CSS, JavaScript (*WASM)</a:t>
            </a:r>
          </a:p>
          <a:p>
            <a:pPr lvl="1"/>
            <a:r>
              <a:rPr lang="en-US" dirty="0"/>
              <a:t>Libraries and Frameworks: React, Angular, Vue, jQuery, Bootstrap, etc.</a:t>
            </a:r>
          </a:p>
        </p:txBody>
      </p:sp>
    </p:spTree>
    <p:extLst>
      <p:ext uri="{BB962C8B-B14F-4D97-AF65-F5344CB8AC3E}">
        <p14:creationId xmlns:p14="http://schemas.microsoft.com/office/powerpoint/2010/main" val="3739277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FCC8-6667-4F0A-97A5-E9950DD5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F10C2-452B-4564-A902-993F01F0D6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Responsible for sending data to the client</a:t>
            </a:r>
          </a:p>
          <a:p>
            <a:r>
              <a:rPr lang="en-US" dirty="0"/>
              <a:t>Receives data from client</a:t>
            </a:r>
          </a:p>
          <a:p>
            <a:r>
              <a:rPr lang="en-US" dirty="0"/>
              <a:t>Processes data for client</a:t>
            </a:r>
          </a:p>
          <a:p>
            <a:r>
              <a:rPr lang="en-US" dirty="0"/>
              <a:t>Connecting clients</a:t>
            </a:r>
          </a:p>
          <a:p>
            <a:r>
              <a:rPr lang="en-US" dirty="0"/>
              <a:t>Backend Technologies:</a:t>
            </a:r>
          </a:p>
          <a:p>
            <a:pPr lvl="1"/>
            <a:r>
              <a:rPr lang="en-US" dirty="0"/>
              <a:t>Most programming languages: C#, JavaScript, Java, Ruby, Python, etc.</a:t>
            </a:r>
          </a:p>
          <a:p>
            <a:pPr lvl="1"/>
            <a:r>
              <a:rPr lang="en-US" dirty="0"/>
              <a:t>Frameworks: ASP.NET, Express.js, Ruby on Rails, Django, Spring, etc.</a:t>
            </a:r>
          </a:p>
        </p:txBody>
      </p:sp>
    </p:spTree>
    <p:extLst>
      <p:ext uri="{BB962C8B-B14F-4D97-AF65-F5344CB8AC3E}">
        <p14:creationId xmlns:p14="http://schemas.microsoft.com/office/powerpoint/2010/main" val="354139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AE39-B174-45ED-B8CA-31AD850AC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UI Mockups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90BD2-C46A-4F96-8D45-70C5A7805CE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14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BF918-EDFF-4B17-8671-19483FCFB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E5A7A-208A-40BF-B25D-7B943510FC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Frontend</a:t>
            </a:r>
          </a:p>
          <a:p>
            <a:pPr lvl="1"/>
            <a:r>
              <a:rPr lang="en-US" dirty="0"/>
              <a:t>Code runs on the client hardware (web browser, mobile, desktop,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Code runs separately for each user</a:t>
            </a:r>
          </a:p>
          <a:p>
            <a:pPr lvl="1"/>
            <a:r>
              <a:rPr lang="en-US" dirty="0"/>
              <a:t>Must be responsive to the user events and render the screen quickly</a:t>
            </a:r>
          </a:p>
          <a:p>
            <a:r>
              <a:rPr lang="en-US" dirty="0"/>
              <a:t>Backend</a:t>
            </a:r>
          </a:p>
          <a:p>
            <a:pPr lvl="1"/>
            <a:r>
              <a:rPr lang="en-US" dirty="0"/>
              <a:t>Code runs on the server</a:t>
            </a:r>
          </a:p>
          <a:p>
            <a:pPr lvl="1"/>
            <a:r>
              <a:rPr lang="en-US" dirty="0"/>
              <a:t>Code handles multiple requests and users from one instance</a:t>
            </a:r>
          </a:p>
          <a:p>
            <a:pPr lvl="1"/>
            <a:r>
              <a:rPr lang="en-US" dirty="0"/>
              <a:t>Must be responsive to many users simultaneously, processing and transmitting data quickly</a:t>
            </a:r>
          </a:p>
        </p:txBody>
      </p:sp>
    </p:spTree>
    <p:extLst>
      <p:ext uri="{BB962C8B-B14F-4D97-AF65-F5344CB8AC3E}">
        <p14:creationId xmlns:p14="http://schemas.microsoft.com/office/powerpoint/2010/main" val="1694721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527C-A3EC-4D22-8DB0-E52C158C7C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latin typeface="+mn-lt"/>
              </a:rPr>
              <a:t>For Next Class</a:t>
            </a:r>
            <a:endParaRPr lang="en-US" b="1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F1E5D-01B2-44B0-9B08-8ABE617D34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</a:rPr>
              <a:t>Create a GitHub organization for your project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</a:rPr>
              <a:t>Break down your application into manageable tasks and create issues in GitHub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12529"/>
              </a:solidFill>
              <a:effectLst/>
            </a:endParaRPr>
          </a:p>
          <a:p>
            <a:pPr lvl="1"/>
            <a:endParaRPr lang="en-US" b="0" i="0" dirty="0">
              <a:solidFill>
                <a:srgbClr val="21252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07725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BEDAC-4E4B-4579-9F21-5EDFCAEF9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Software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41428-4C05-478C-ACD4-3513F5F00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4292E"/>
                </a:solidFill>
                <a:effectLst/>
              </a:rPr>
              <a:t>How would you build your favorite app? </a:t>
            </a:r>
          </a:p>
        </p:txBody>
      </p:sp>
    </p:spTree>
    <p:extLst>
      <p:ext uri="{BB962C8B-B14F-4D97-AF65-F5344CB8AC3E}">
        <p14:creationId xmlns:p14="http://schemas.microsoft.com/office/powerpoint/2010/main" val="537340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BEDAC-4E4B-4579-9F21-5EDFCAEF9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Software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41428-4C05-478C-ACD4-3513F5F00A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24292E"/>
                </a:solidFill>
              </a:rPr>
              <a:t>Gather requirements</a:t>
            </a:r>
          </a:p>
          <a:p>
            <a:pPr algn="l"/>
            <a:r>
              <a:rPr lang="en-US" dirty="0">
                <a:solidFill>
                  <a:srgbClr val="24292E"/>
                </a:solidFill>
              </a:rPr>
              <a:t>Design</a:t>
            </a:r>
          </a:p>
          <a:p>
            <a:pPr algn="l"/>
            <a:r>
              <a:rPr lang="en-US" b="0" i="0" dirty="0">
                <a:solidFill>
                  <a:srgbClr val="24292E"/>
                </a:solidFill>
                <a:effectLst/>
              </a:rPr>
              <a:t>Build</a:t>
            </a:r>
          </a:p>
          <a:p>
            <a:pPr algn="l"/>
            <a:r>
              <a:rPr lang="en-US" dirty="0">
                <a:solidFill>
                  <a:srgbClr val="24292E"/>
                </a:solidFill>
              </a:rPr>
              <a:t>Test</a:t>
            </a:r>
          </a:p>
          <a:p>
            <a:pPr algn="l"/>
            <a:r>
              <a:rPr lang="en-US" dirty="0">
                <a:solidFill>
                  <a:srgbClr val="24292E"/>
                </a:solidFill>
              </a:rPr>
              <a:t>Deploy</a:t>
            </a:r>
          </a:p>
          <a:p>
            <a:pPr algn="l"/>
            <a:r>
              <a:rPr lang="en-US" b="0" i="0" dirty="0">
                <a:solidFill>
                  <a:srgbClr val="24292E"/>
                </a:solidFill>
                <a:effectLst/>
              </a:rPr>
              <a:t>Maintain</a:t>
            </a:r>
          </a:p>
        </p:txBody>
      </p:sp>
    </p:spTree>
    <p:extLst>
      <p:ext uri="{BB962C8B-B14F-4D97-AF65-F5344CB8AC3E}">
        <p14:creationId xmlns:p14="http://schemas.microsoft.com/office/powerpoint/2010/main" val="1710683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27383-ED7A-4749-8297-BFC1BD6A4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C1D9A-9A4A-4774-8346-2F8ADF59A0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How do you manage the development of a software product?</a:t>
            </a:r>
          </a:p>
          <a:p>
            <a:r>
              <a:rPr lang="en-US" dirty="0"/>
              <a:t>How much do you plan?</a:t>
            </a:r>
          </a:p>
          <a:p>
            <a:r>
              <a:rPr lang="en-US" dirty="0"/>
              <a:t>What requirements do you need upfront?</a:t>
            </a:r>
          </a:p>
          <a:p>
            <a:r>
              <a:rPr lang="en-US" dirty="0"/>
              <a:t>When do you start coding?</a:t>
            </a:r>
          </a:p>
          <a:p>
            <a:r>
              <a:rPr lang="en-US" dirty="0"/>
              <a:t>How do you release the software product?</a:t>
            </a:r>
          </a:p>
        </p:txBody>
      </p:sp>
    </p:spTree>
    <p:extLst>
      <p:ext uri="{BB962C8B-B14F-4D97-AF65-F5344CB8AC3E}">
        <p14:creationId xmlns:p14="http://schemas.microsoft.com/office/powerpoint/2010/main" val="3106216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108BE-AD23-4FD7-BBEE-6E9DBBD9B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Development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889AC-BB26-47B6-B408-057755086F1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3887441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27383-ED7A-4749-8297-BFC1BD6A4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Waterfall Development Model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074131-4BDF-403B-BE25-02D5D9BDB9A8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050" y="1828800"/>
            <a:ext cx="5803900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0F4225-198A-4E4C-8654-20B371E6B895}"/>
              </a:ext>
            </a:extLst>
          </p:cNvPr>
          <p:cNvSpPr txBox="1"/>
          <p:nvPr/>
        </p:nvSpPr>
        <p:spPr>
          <a:xfrm>
            <a:off x="1940984" y="6308209"/>
            <a:ext cx="8310032" cy="369332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l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https://en.wikipedia.org/wiki/Waterfall_model#/media/File:Waterfall_model.svg</a:t>
            </a:r>
          </a:p>
        </p:txBody>
      </p:sp>
    </p:spTree>
    <p:extLst>
      <p:ext uri="{BB962C8B-B14F-4D97-AF65-F5344CB8AC3E}">
        <p14:creationId xmlns:p14="http://schemas.microsoft.com/office/powerpoint/2010/main" val="488016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27383-ED7A-4749-8297-BFC1BD6A4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Agile Development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0F4225-198A-4E4C-8654-20B371E6B895}"/>
              </a:ext>
            </a:extLst>
          </p:cNvPr>
          <p:cNvSpPr txBox="1"/>
          <p:nvPr/>
        </p:nvSpPr>
        <p:spPr>
          <a:xfrm>
            <a:off x="1306323" y="6308209"/>
            <a:ext cx="9579354" cy="369332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l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https://en.wikipedia.org/wiki/Scrum_(software_development)#/media/File:Scrum_process.svg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D3450E3-C2B0-422F-9291-A74D88D20C08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1828800"/>
            <a:ext cx="8705850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6772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ctr"/>
      <a:lstStyle>
        <a:defPPr algn="l">
          <a:defRPr sz="4400" b="1" dirty="0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F0ED03E-47FC-4860-B2C9-DA5C377EAA2D}" vid="{600A14AD-66E6-4CC8-A6FA-E99B17BED4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 Graphics Sampler</Template>
  <TotalTime>6949</TotalTime>
  <Words>887</Words>
  <Application>Microsoft Office PowerPoint</Application>
  <PresentationFormat>Widescreen</PresentationFormat>
  <Paragraphs>151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Segoe UI</vt:lpstr>
      <vt:lpstr>Simple</vt:lpstr>
      <vt:lpstr>.NET Bootcamp</vt:lpstr>
      <vt:lpstr>Overview</vt:lpstr>
      <vt:lpstr>Review UI Mockups</vt:lpstr>
      <vt:lpstr>Fundamentals of Software Development</vt:lpstr>
      <vt:lpstr>Fundamentals of Software Development</vt:lpstr>
      <vt:lpstr>Software Development Lifecycle</vt:lpstr>
      <vt:lpstr>Software Development Lifecycle</vt:lpstr>
      <vt:lpstr>The Waterfall Development Model</vt:lpstr>
      <vt:lpstr>The Agile Development Model</vt:lpstr>
      <vt:lpstr>Scrum</vt:lpstr>
      <vt:lpstr>Scrum</vt:lpstr>
      <vt:lpstr>Scrum</vt:lpstr>
      <vt:lpstr>Kanban</vt:lpstr>
      <vt:lpstr>Kanban Board</vt:lpstr>
      <vt:lpstr>Software Development Lifecycle</vt:lpstr>
      <vt:lpstr>Software Development Lifecycle</vt:lpstr>
      <vt:lpstr>Software Requirements Specification</vt:lpstr>
      <vt:lpstr>User Stories</vt:lpstr>
      <vt:lpstr>Ecommerce Example of User Interaction</vt:lpstr>
      <vt:lpstr>Software Development Lifecycle</vt:lpstr>
      <vt:lpstr>Architectural Designs</vt:lpstr>
      <vt:lpstr>3-Tier Architecture</vt:lpstr>
      <vt:lpstr>Data Modeling</vt:lpstr>
      <vt:lpstr>Software Development Lifecycle</vt:lpstr>
      <vt:lpstr>Software Development Lifecycle</vt:lpstr>
      <vt:lpstr>Software Development Lifecycle</vt:lpstr>
      <vt:lpstr>Fullstack Web Applications</vt:lpstr>
      <vt:lpstr>Frontend</vt:lpstr>
      <vt:lpstr>Backend</vt:lpstr>
      <vt:lpstr>Performance Concerns</vt:lpstr>
      <vt:lpstr>For Next Class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Brian Jablonsky</dc:creator>
  <cp:keywords/>
  <dc:description/>
  <cp:lastModifiedBy>Brian Jablonsky</cp:lastModifiedBy>
  <cp:revision>238</cp:revision>
  <dcterms:created xsi:type="dcterms:W3CDTF">2018-04-19T08:38:52Z</dcterms:created>
  <dcterms:modified xsi:type="dcterms:W3CDTF">2020-10-03T09:44:47Z</dcterms:modified>
  <cp:category/>
</cp:coreProperties>
</file>